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22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December 7, 2013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December 7,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50809"/>
            <a:ext cx="3313355" cy="1702160"/>
          </a:xfrm>
        </p:spPr>
        <p:txBody>
          <a:bodyPr>
            <a:noAutofit/>
          </a:bodyPr>
          <a:lstStyle/>
          <a:p>
            <a:r>
              <a:rPr lang="en-US" sz="2800" dirty="0" smtClean="0"/>
              <a:t>Reducing Malnutrition by Introducing </a:t>
            </a:r>
            <a:r>
              <a:rPr lang="en-US" sz="2800" dirty="0" err="1" smtClean="0"/>
              <a:t>Moringa</a:t>
            </a:r>
            <a:r>
              <a:rPr lang="en-US" sz="2800" dirty="0" smtClean="0"/>
              <a:t> in </a:t>
            </a:r>
            <a:br>
              <a:rPr lang="en-US" sz="2800" dirty="0" smtClean="0"/>
            </a:br>
            <a:r>
              <a:rPr lang="en-US" sz="2800" dirty="0" smtClean="0"/>
              <a:t>Mare </a:t>
            </a:r>
            <a:r>
              <a:rPr lang="en-US" sz="2800" dirty="0" err="1" smtClean="0"/>
              <a:t>Brignol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562190"/>
            <a:ext cx="3309803" cy="1260629"/>
          </a:xfrm>
        </p:spPr>
        <p:txBody>
          <a:bodyPr/>
          <a:lstStyle/>
          <a:p>
            <a:r>
              <a:rPr lang="en-US" dirty="0" smtClean="0"/>
              <a:t>Preventative and restorative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4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223" y="877336"/>
            <a:ext cx="8113888" cy="6466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Phase 1: </a:t>
            </a:r>
            <a:r>
              <a:rPr lang="en-US" sz="3800" dirty="0" smtClean="0"/>
              <a:t>November- December 2013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6223" y="1524000"/>
            <a:ext cx="4656666" cy="468488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Part I: Introduction of </a:t>
            </a:r>
            <a:r>
              <a:rPr lang="en-US" b="1" dirty="0" err="1" smtClean="0"/>
              <a:t>Moringa</a:t>
            </a:r>
            <a:r>
              <a:rPr lang="en-US" b="1" dirty="0" smtClean="0"/>
              <a:t> to Mare </a:t>
            </a:r>
            <a:r>
              <a:rPr lang="en-US" b="1" dirty="0" err="1" smtClean="0"/>
              <a:t>Brignol</a:t>
            </a:r>
            <a:r>
              <a:rPr lang="en-US" b="1" dirty="0" smtClean="0"/>
              <a:t> Community. (November 2013)</a:t>
            </a:r>
          </a:p>
          <a:p>
            <a:pPr lvl="2"/>
            <a:r>
              <a:rPr lang="en-US" u="sng" dirty="0" smtClean="0"/>
              <a:t>Education and Awareness: </a:t>
            </a:r>
            <a:r>
              <a:rPr lang="en-US" i="1" dirty="0" smtClean="0"/>
              <a:t>Planting and upkeep</a:t>
            </a:r>
          </a:p>
          <a:p>
            <a:pPr lvl="3"/>
            <a:r>
              <a:rPr lang="en-US" dirty="0" smtClean="0"/>
              <a:t> Community Seminar</a:t>
            </a:r>
          </a:p>
          <a:p>
            <a:pPr lvl="3"/>
            <a:r>
              <a:rPr lang="en-US" dirty="0" smtClean="0"/>
              <a:t>Social Marketing (</a:t>
            </a:r>
            <a:r>
              <a:rPr lang="en-US" dirty="0" err="1" smtClean="0"/>
              <a:t>Moringa</a:t>
            </a:r>
            <a:r>
              <a:rPr lang="en-US" dirty="0" smtClean="0"/>
              <a:t> Ambassadors)</a:t>
            </a:r>
          </a:p>
          <a:p>
            <a:pPr lvl="3"/>
            <a:r>
              <a:rPr lang="en-US" dirty="0" smtClean="0"/>
              <a:t>Distribution of </a:t>
            </a:r>
            <a:r>
              <a:rPr lang="en-US" dirty="0"/>
              <a:t>E</a:t>
            </a:r>
            <a:r>
              <a:rPr lang="en-US" dirty="0" smtClean="0"/>
              <a:t>ducational </a:t>
            </a:r>
            <a:r>
              <a:rPr lang="en-US" dirty="0"/>
              <a:t>M</a:t>
            </a:r>
            <a:r>
              <a:rPr lang="en-US" dirty="0" smtClean="0"/>
              <a:t>aterial </a:t>
            </a:r>
          </a:p>
          <a:p>
            <a:pPr lvl="2"/>
            <a:r>
              <a:rPr lang="en-US" u="sng" dirty="0" smtClean="0"/>
              <a:t>Implementation:</a:t>
            </a:r>
          </a:p>
          <a:p>
            <a:pPr lvl="3"/>
            <a:r>
              <a:rPr lang="en-US" dirty="0" smtClean="0"/>
              <a:t>Planting of Community Gardens as future sources</a:t>
            </a:r>
          </a:p>
          <a:p>
            <a:pPr lvl="3"/>
            <a:r>
              <a:rPr lang="en-US" dirty="0" smtClean="0"/>
              <a:t>Distribution of seeds and clippings among the community</a:t>
            </a:r>
          </a:p>
          <a:p>
            <a:pPr marL="896112" lvl="3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72" y="1524000"/>
            <a:ext cx="1551698" cy="2765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536" t="11338" r="17317"/>
          <a:stretch/>
        </p:blipFill>
        <p:spPr>
          <a:xfrm>
            <a:off x="5469961" y="4416778"/>
            <a:ext cx="2681112" cy="19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8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6223" y="877336"/>
            <a:ext cx="8113888" cy="6466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Phase 1: </a:t>
            </a:r>
            <a:r>
              <a:rPr lang="en-US" sz="3800" dirty="0" smtClean="0"/>
              <a:t>November- December 2013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6223" y="1552222"/>
            <a:ext cx="4933738" cy="498122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Part II: Establishing baseline (December 2013)</a:t>
            </a:r>
          </a:p>
          <a:p>
            <a:pPr lvl="1"/>
            <a:r>
              <a:rPr lang="en-US" u="sng" dirty="0" smtClean="0"/>
              <a:t>Determining Population:</a:t>
            </a:r>
          </a:p>
          <a:p>
            <a:pPr lvl="2"/>
            <a:r>
              <a:rPr lang="en-US" dirty="0" smtClean="0"/>
              <a:t>20 most accessible </a:t>
            </a:r>
            <a:r>
              <a:rPr lang="en-US" dirty="0"/>
              <a:t>h</a:t>
            </a:r>
            <a:r>
              <a:rPr lang="en-US" dirty="0" smtClean="0"/>
              <a:t>ouseholds (~100 individuals)</a:t>
            </a:r>
          </a:p>
          <a:p>
            <a:pPr lvl="1"/>
            <a:r>
              <a:rPr lang="en-US" u="sng" dirty="0" smtClean="0"/>
              <a:t>Collection of Baseline Data:</a:t>
            </a:r>
          </a:p>
          <a:p>
            <a:pPr lvl="2"/>
            <a:r>
              <a:rPr lang="en-US" dirty="0" smtClean="0"/>
              <a:t>Full name, Age, Height/Weight, Vitals, Illnesses/Symptoms commonly suffered</a:t>
            </a:r>
          </a:p>
          <a:p>
            <a:pPr lvl="1"/>
            <a:r>
              <a:rPr lang="en-US" u="sng" dirty="0" smtClean="0"/>
              <a:t>Gauge effectiveness of previous Education: </a:t>
            </a:r>
            <a:r>
              <a:rPr lang="en-US" i="1" dirty="0" smtClean="0"/>
              <a:t>Planting and upkeep</a:t>
            </a:r>
            <a:endParaRPr lang="en-US" u="sng" dirty="0" smtClean="0"/>
          </a:p>
          <a:p>
            <a:pPr lvl="2"/>
            <a:r>
              <a:rPr lang="en-US" dirty="0" smtClean="0"/>
              <a:t>In person interviews</a:t>
            </a:r>
          </a:p>
          <a:p>
            <a:pPr lvl="2"/>
            <a:r>
              <a:rPr lang="en-US" dirty="0" smtClean="0"/>
              <a:t>Surveys </a:t>
            </a:r>
          </a:p>
          <a:p>
            <a:pPr lvl="1"/>
            <a:r>
              <a:rPr lang="en-US" u="sng" dirty="0" smtClean="0"/>
              <a:t>Implementation:</a:t>
            </a:r>
          </a:p>
          <a:p>
            <a:pPr lvl="2"/>
            <a:r>
              <a:rPr lang="en-US" dirty="0" smtClean="0"/>
              <a:t>Planting 5-10 trees per household</a:t>
            </a:r>
          </a:p>
          <a:p>
            <a:pPr lvl="2"/>
            <a:r>
              <a:rPr lang="en-US" dirty="0" smtClean="0"/>
              <a:t>Reinforcing information through personal education. </a:t>
            </a:r>
          </a:p>
          <a:p>
            <a:pPr lvl="1"/>
            <a:r>
              <a:rPr lang="en-US" u="sng" dirty="0" smtClean="0"/>
              <a:t>Deworming Program </a:t>
            </a:r>
            <a:r>
              <a:rPr lang="en-US" dirty="0" smtClean="0"/>
              <a:t>(Children 1-10)</a:t>
            </a:r>
            <a:endParaRPr lang="en-US" u="sng" dirty="0" smtClean="0"/>
          </a:p>
          <a:p>
            <a:pPr lvl="2"/>
            <a:r>
              <a:rPr lang="en-US" dirty="0" smtClean="0"/>
              <a:t>Preventative and recuperative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61" y="1749063"/>
            <a:ext cx="1446274" cy="2577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8395" t="9848" r="16204" b="26613"/>
          <a:stretch/>
        </p:blipFill>
        <p:spPr>
          <a:xfrm>
            <a:off x="5446908" y="4332110"/>
            <a:ext cx="2938654" cy="1890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7811" t="6996" r="20573" b="22428"/>
          <a:stretch/>
        </p:blipFill>
        <p:spPr>
          <a:xfrm>
            <a:off x="6916235" y="1768354"/>
            <a:ext cx="1499341" cy="255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6223" y="877336"/>
            <a:ext cx="8113888" cy="6466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Phase 2: </a:t>
            </a:r>
            <a:r>
              <a:rPr lang="en-US" sz="3800" dirty="0" smtClean="0"/>
              <a:t>May 2014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5111" y="1552222"/>
            <a:ext cx="5108222" cy="4981222"/>
          </a:xfrm>
        </p:spPr>
        <p:txBody>
          <a:bodyPr>
            <a:normAutofit fontScale="70000" lnSpcReduction="20000"/>
          </a:bodyPr>
          <a:lstStyle/>
          <a:p>
            <a:pPr marL="68580" indent="0">
              <a:buNone/>
            </a:pPr>
            <a:r>
              <a:rPr lang="en-US" b="1" dirty="0" smtClean="0"/>
              <a:t>Transition education or planting and upkeep towards consumption.</a:t>
            </a:r>
          </a:p>
          <a:p>
            <a:pPr lvl="1"/>
            <a:r>
              <a:rPr lang="en-US" u="sng" dirty="0" smtClean="0"/>
              <a:t>Collection of same baselines prior the start of consumption:</a:t>
            </a:r>
          </a:p>
          <a:p>
            <a:pPr lvl="2"/>
            <a:r>
              <a:rPr lang="en-US" dirty="0" smtClean="0"/>
              <a:t>Comparison of data between December and May prior the start of consumption to measure changes unrelated to </a:t>
            </a:r>
            <a:r>
              <a:rPr lang="en-US" dirty="0" err="1" smtClean="0"/>
              <a:t>Moringa</a:t>
            </a:r>
            <a:r>
              <a:rPr lang="en-US" dirty="0" smtClean="0"/>
              <a:t>.   </a:t>
            </a:r>
          </a:p>
          <a:p>
            <a:pPr lvl="1"/>
            <a:r>
              <a:rPr lang="en-US" u="sng" dirty="0" smtClean="0"/>
              <a:t>Propose Incentives for family with healthiest plants: </a:t>
            </a:r>
          </a:p>
          <a:p>
            <a:pPr lvl="2"/>
            <a:r>
              <a:rPr lang="en-US" dirty="0" smtClean="0"/>
              <a:t>Creates motivation to continue growing and start consuming among the community.</a:t>
            </a:r>
          </a:p>
          <a:p>
            <a:pPr lvl="1"/>
            <a:r>
              <a:rPr lang="en-US" u="sng" dirty="0" smtClean="0"/>
              <a:t>Transition education towards consumption:</a:t>
            </a:r>
          </a:p>
          <a:p>
            <a:pPr lvl="2"/>
            <a:r>
              <a:rPr lang="en-US" dirty="0" smtClean="0"/>
              <a:t>How to prune plant</a:t>
            </a:r>
          </a:p>
          <a:p>
            <a:pPr lvl="2"/>
            <a:r>
              <a:rPr lang="en-US" dirty="0" smtClean="0"/>
              <a:t>How to consume</a:t>
            </a:r>
          </a:p>
          <a:p>
            <a:pPr lvl="3"/>
            <a:r>
              <a:rPr lang="en-US" dirty="0" smtClean="0"/>
              <a:t>Dosage</a:t>
            </a:r>
          </a:p>
          <a:p>
            <a:pPr lvl="3"/>
            <a:r>
              <a:rPr lang="en-US" dirty="0" smtClean="0"/>
              <a:t>Ways to consume</a:t>
            </a:r>
          </a:p>
          <a:p>
            <a:pPr lvl="4"/>
            <a:r>
              <a:rPr lang="en-US" dirty="0" smtClean="0"/>
              <a:t>Drying leaves</a:t>
            </a:r>
          </a:p>
          <a:p>
            <a:pPr lvl="1"/>
            <a:r>
              <a:rPr lang="en-US" u="sng" dirty="0" smtClean="0"/>
              <a:t>Implementation:</a:t>
            </a:r>
          </a:p>
          <a:p>
            <a:pPr lvl="2"/>
            <a:r>
              <a:rPr lang="en-US" dirty="0" smtClean="0"/>
              <a:t>Create more community gardens</a:t>
            </a:r>
          </a:p>
          <a:p>
            <a:pPr lvl="2"/>
            <a:r>
              <a:rPr lang="en-US" dirty="0" smtClean="0"/>
              <a:t>Plant more in each household</a:t>
            </a:r>
          </a:p>
          <a:p>
            <a:pPr lvl="1"/>
            <a:r>
              <a:rPr lang="en-US" u="sng" dirty="0" smtClean="0"/>
              <a:t>Deworming Program </a:t>
            </a:r>
            <a:r>
              <a:rPr lang="en-US" dirty="0" smtClean="0"/>
              <a:t>(Children 1-10)</a:t>
            </a:r>
            <a:endParaRPr lang="en-US" u="sng" dirty="0" smtClean="0"/>
          </a:p>
          <a:p>
            <a:pPr lvl="2"/>
            <a:r>
              <a:rPr lang="en-US" dirty="0" smtClean="0"/>
              <a:t>Preventative and recuperative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3" y="877336"/>
            <a:ext cx="299256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6223" y="877336"/>
            <a:ext cx="8113888" cy="6466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Phase 3: </a:t>
            </a:r>
            <a:r>
              <a:rPr lang="en-US" sz="3800" dirty="0" smtClean="0"/>
              <a:t>December 2014 – May 2015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5111" y="1495778"/>
            <a:ext cx="5108222" cy="4783668"/>
          </a:xfrm>
        </p:spPr>
        <p:txBody>
          <a:bodyPr>
            <a:normAutofit fontScale="25000" lnSpcReduction="20000"/>
          </a:bodyPr>
          <a:lstStyle/>
          <a:p>
            <a:pPr marL="68580" indent="0">
              <a:buNone/>
            </a:pPr>
            <a:r>
              <a:rPr lang="en-US" sz="5600" b="1" dirty="0" smtClean="0"/>
              <a:t>Measure Impact of </a:t>
            </a:r>
            <a:r>
              <a:rPr lang="en-US" sz="5600" b="1" dirty="0" err="1" smtClean="0"/>
              <a:t>Moringa</a:t>
            </a:r>
            <a:r>
              <a:rPr lang="en-US" sz="5600" b="1" dirty="0" smtClean="0"/>
              <a:t> in Mare </a:t>
            </a:r>
            <a:r>
              <a:rPr lang="en-US" sz="5600" b="1" dirty="0" err="1" smtClean="0"/>
              <a:t>Brignol</a:t>
            </a:r>
            <a:endParaRPr lang="en-US" sz="5600" b="1" dirty="0" smtClean="0"/>
          </a:p>
          <a:p>
            <a:pPr lvl="1"/>
            <a:r>
              <a:rPr lang="en-US" sz="6400" u="sng" dirty="0" smtClean="0"/>
              <a:t>Collection of data </a:t>
            </a:r>
          </a:p>
          <a:p>
            <a:pPr lvl="2"/>
            <a:r>
              <a:rPr lang="en-US" sz="6400" dirty="0" smtClean="0"/>
              <a:t>6 and 12 months after consumption has begun. </a:t>
            </a:r>
          </a:p>
          <a:p>
            <a:pPr lvl="2"/>
            <a:r>
              <a:rPr lang="en-US" sz="6400" dirty="0" smtClean="0"/>
              <a:t>Measure: </a:t>
            </a:r>
          </a:p>
          <a:p>
            <a:pPr lvl="3"/>
            <a:r>
              <a:rPr lang="en-US" sz="5600" dirty="0" smtClean="0"/>
              <a:t>HAZ (Height/Age Z-scores)</a:t>
            </a:r>
          </a:p>
          <a:p>
            <a:pPr lvl="3"/>
            <a:r>
              <a:rPr lang="en-US" sz="5600" dirty="0" smtClean="0"/>
              <a:t>WAZ (Weight/Age Z-scores)</a:t>
            </a:r>
          </a:p>
          <a:p>
            <a:pPr lvl="3"/>
            <a:r>
              <a:rPr lang="en-US" sz="5600" dirty="0" smtClean="0"/>
              <a:t>BMI</a:t>
            </a:r>
          </a:p>
          <a:p>
            <a:pPr lvl="3"/>
            <a:r>
              <a:rPr lang="en-US" sz="5600" dirty="0" smtClean="0"/>
              <a:t>Overall Health </a:t>
            </a:r>
          </a:p>
          <a:p>
            <a:pPr lvl="4"/>
            <a:r>
              <a:rPr lang="en-US" sz="4000" dirty="0" smtClean="0"/>
              <a:t>Vitals</a:t>
            </a:r>
          </a:p>
          <a:p>
            <a:pPr lvl="4"/>
            <a:r>
              <a:rPr lang="en-US" sz="4000" dirty="0" smtClean="0"/>
              <a:t>Symptoms reports</a:t>
            </a:r>
          </a:p>
          <a:p>
            <a:pPr lvl="1"/>
            <a:r>
              <a:rPr lang="en-US" sz="6400" u="sng" dirty="0" smtClean="0"/>
              <a:t>Continue Incentives for family with healthiest plants and with most health improvement: </a:t>
            </a:r>
          </a:p>
          <a:p>
            <a:pPr lvl="2"/>
            <a:r>
              <a:rPr lang="en-US" sz="6400" dirty="0" smtClean="0"/>
              <a:t>Increase motivation to continue growing and consuming </a:t>
            </a:r>
            <a:r>
              <a:rPr lang="en-US" sz="6400" dirty="0" err="1" smtClean="0"/>
              <a:t>Moringa</a:t>
            </a:r>
            <a:r>
              <a:rPr lang="en-US" sz="6400" dirty="0" smtClean="0"/>
              <a:t> among the community.</a:t>
            </a:r>
          </a:p>
          <a:p>
            <a:pPr lvl="1"/>
            <a:r>
              <a:rPr lang="en-US" sz="6400" u="sng" dirty="0" smtClean="0"/>
              <a:t>Reinforce importance of consumption and previous education</a:t>
            </a:r>
          </a:p>
          <a:p>
            <a:pPr lvl="1"/>
            <a:r>
              <a:rPr lang="en-US" sz="6400" u="sng" dirty="0" smtClean="0"/>
              <a:t>Implementation:</a:t>
            </a:r>
          </a:p>
          <a:p>
            <a:pPr lvl="2"/>
            <a:r>
              <a:rPr lang="en-US" sz="6400" dirty="0" smtClean="0"/>
              <a:t>Use of surveys to acquire data</a:t>
            </a:r>
          </a:p>
          <a:p>
            <a:pPr lvl="1"/>
            <a:r>
              <a:rPr lang="en-US" sz="6400" u="sng" dirty="0" smtClean="0"/>
              <a:t>Deworming Program </a:t>
            </a:r>
            <a:r>
              <a:rPr lang="en-US" sz="6400" dirty="0" smtClean="0"/>
              <a:t>(Children 1-10)</a:t>
            </a:r>
            <a:endParaRPr lang="en-US" sz="6400" u="sng" dirty="0" smtClean="0"/>
          </a:p>
          <a:p>
            <a:pPr lvl="2"/>
            <a:r>
              <a:rPr lang="en-US" sz="6400" dirty="0" smtClean="0"/>
              <a:t>Preventative and recuperative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548" r="28874"/>
          <a:stretch/>
        </p:blipFill>
        <p:spPr>
          <a:xfrm>
            <a:off x="5503333" y="1955747"/>
            <a:ext cx="2878666" cy="40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2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601" y="465594"/>
            <a:ext cx="7024744" cy="1143000"/>
          </a:xfrm>
        </p:spPr>
        <p:txBody>
          <a:bodyPr/>
          <a:lstStyle/>
          <a:p>
            <a:r>
              <a:rPr lang="en-US" b="1" u="sng" dirty="0" smtClean="0"/>
              <a:t>Future Goals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15" y="1608594"/>
            <a:ext cx="4107063" cy="4515628"/>
          </a:xfrm>
        </p:spPr>
        <p:txBody>
          <a:bodyPr>
            <a:normAutofit fontScale="85000" lnSpcReduction="20000"/>
          </a:bodyPr>
          <a:lstStyle/>
          <a:p>
            <a:pPr marL="525780" indent="-457200">
              <a:buFont typeface="+mj-ea"/>
              <a:buAutoNum type="circleNumDbPlain"/>
            </a:pPr>
            <a:r>
              <a:rPr lang="en-US" dirty="0"/>
              <a:t>Continue Collection of Data and </a:t>
            </a:r>
            <a:r>
              <a:rPr lang="en-US" dirty="0" smtClean="0"/>
              <a:t>Education</a:t>
            </a:r>
          </a:p>
          <a:p>
            <a:pPr marL="525780" indent="-457200">
              <a:buFont typeface="+mj-ea"/>
              <a:buAutoNum type="circleNumDbPlain"/>
            </a:pPr>
            <a:r>
              <a:rPr lang="en-US" dirty="0" smtClean="0"/>
              <a:t>Emulate </a:t>
            </a:r>
            <a:r>
              <a:rPr lang="en-US" dirty="0"/>
              <a:t>Tap-Tap </a:t>
            </a:r>
            <a:r>
              <a:rPr lang="en-US" dirty="0" smtClean="0"/>
              <a:t>project</a:t>
            </a:r>
          </a:p>
          <a:p>
            <a:pPr marL="525780" lvl="0" indent="-457200">
              <a:buFont typeface="+mj-ea"/>
              <a:buAutoNum type="circleNumDbPlain"/>
            </a:pPr>
            <a:r>
              <a:rPr lang="en-US" dirty="0" smtClean="0"/>
              <a:t>Expand to more Households</a:t>
            </a:r>
          </a:p>
          <a:p>
            <a:pPr marL="525780" lvl="0" indent="-457200">
              <a:buFont typeface="+mj-ea"/>
              <a:buAutoNum type="circleNumDbPlain"/>
            </a:pPr>
            <a:r>
              <a:rPr lang="en-US" dirty="0" smtClean="0"/>
              <a:t>Create School Projects </a:t>
            </a:r>
          </a:p>
          <a:p>
            <a:pPr marL="525780" lvl="0" indent="-457200">
              <a:buFont typeface="+mj-ea"/>
              <a:buAutoNum type="circleNumDbPlain"/>
            </a:pPr>
            <a:r>
              <a:rPr lang="en-US" dirty="0" smtClean="0"/>
              <a:t>Have </a:t>
            </a:r>
            <a:r>
              <a:rPr lang="en-US" dirty="0"/>
              <a:t>enough trees and harvest to implement powder production</a:t>
            </a:r>
          </a:p>
          <a:p>
            <a:pPr marL="525780" lvl="0" indent="-457200">
              <a:buFont typeface="+mj-ea"/>
              <a:buAutoNum type="circleNumDbPlain"/>
            </a:pPr>
            <a:r>
              <a:rPr lang="en-US" dirty="0"/>
              <a:t>Create a micro-economy based on </a:t>
            </a:r>
            <a:r>
              <a:rPr lang="en-US" dirty="0" err="1"/>
              <a:t>Moringa</a:t>
            </a:r>
            <a:r>
              <a:rPr lang="en-US" dirty="0"/>
              <a:t> leaves/powder </a:t>
            </a:r>
            <a:r>
              <a:rPr lang="en-US" dirty="0" smtClean="0"/>
              <a:t>sales</a:t>
            </a:r>
            <a:endParaRPr lang="en-US" dirty="0"/>
          </a:p>
          <a:p>
            <a:pPr marL="525780" lvl="0" indent="-457200">
              <a:buFont typeface="+mj-ea"/>
              <a:buAutoNum type="circleNumDbPlain"/>
            </a:pPr>
            <a:r>
              <a:rPr lang="en-US" dirty="0"/>
              <a:t>Spread to adjacent </a:t>
            </a:r>
            <a:r>
              <a:rPr lang="en-US" dirty="0" smtClean="0"/>
              <a:t>communities </a:t>
            </a:r>
            <a:endParaRPr lang="en-US" dirty="0"/>
          </a:p>
          <a:p>
            <a:pPr marL="525780" lvl="0" indent="-457200">
              <a:buFont typeface="+mj-ea"/>
              <a:buAutoNum type="circleNumDbPlain"/>
            </a:pPr>
            <a:r>
              <a:rPr lang="en-US" dirty="0"/>
              <a:t>Become part of the </a:t>
            </a:r>
            <a:r>
              <a:rPr lang="en-US" dirty="0" err="1"/>
              <a:t>Moringa</a:t>
            </a:r>
            <a:r>
              <a:rPr lang="en-US" dirty="0"/>
              <a:t> Network</a:t>
            </a:r>
          </a:p>
          <a:p>
            <a:pPr marL="525780" indent="-457200">
              <a:buFont typeface="+mj-ea"/>
              <a:buAutoNum type="circleNumDbPlain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79" y="3668887"/>
            <a:ext cx="3682652" cy="2724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716" r="7984"/>
          <a:stretch/>
        </p:blipFill>
        <p:spPr>
          <a:xfrm>
            <a:off x="4670779" y="777179"/>
            <a:ext cx="3682651" cy="27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4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to Gather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167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1670</TotalTime>
  <Words>420</Words>
  <Application>Microsoft Macintosh PowerPoint</Application>
  <PresentationFormat>On-screen Show (4:3)</PresentationFormat>
  <Paragraphs>75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Austin</vt:lpstr>
      <vt:lpstr>Reducing Malnutrition by Introducing Moringa in  Mare Brignol</vt:lpstr>
      <vt:lpstr>Phase 1: November- December 2013</vt:lpstr>
      <vt:lpstr>Phase 1: November- December 2013</vt:lpstr>
      <vt:lpstr>Phase 2: May 2014</vt:lpstr>
      <vt:lpstr>Phase 3: December 2014 – May 2015</vt:lpstr>
      <vt:lpstr>Future Goals</vt:lpstr>
      <vt:lpstr>Methods to Gather Data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Malnutrition by Introducing Moringa in  Mare Brignol</dc:title>
  <dc:creator>Cristhian Valor</dc:creator>
  <cp:lastModifiedBy>Cristhian Valor</cp:lastModifiedBy>
  <cp:revision>9</cp:revision>
  <dcterms:created xsi:type="dcterms:W3CDTF">2013-12-04T16:22:28Z</dcterms:created>
  <dcterms:modified xsi:type="dcterms:W3CDTF">2013-12-07T09:14:38Z</dcterms:modified>
</cp:coreProperties>
</file>